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Neo Tech Bold" charset="1" panose="020B0804030504040204"/>
      <p:regular r:id="rId17"/>
    </p:embeddedFont>
    <p:embeddedFont>
      <p:font typeface="Neo Tech" charset="1" panose="020B05040305040402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1.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11" Target="../media/image26.jpeg" Type="http://schemas.openxmlformats.org/officeDocument/2006/relationships/image"/><Relationship Id="rId2" Target="../media/image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14153947" y="4812052"/>
            <a:ext cx="8289535" cy="9287994"/>
          </a:xfrm>
          <a:custGeom>
            <a:avLst/>
            <a:gdLst/>
            <a:ahLst/>
            <a:cxnLst/>
            <a:rect r="r" b="b" t="t" l="l"/>
            <a:pathLst>
              <a:path h="9287994" w="8289535">
                <a:moveTo>
                  <a:pt x="0" y="0"/>
                </a:moveTo>
                <a:lnTo>
                  <a:pt x="8289535" y="0"/>
                </a:lnTo>
                <a:lnTo>
                  <a:pt x="8289535" y="9287995"/>
                </a:lnTo>
                <a:lnTo>
                  <a:pt x="0" y="9287995"/>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3780264" y="-331381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80000"/>
            </a:blip>
            <a:stretch>
              <a:fillRect l="0" t="0" r="0" b="0"/>
            </a:stretch>
          </a:blipFill>
        </p:spPr>
      </p:sp>
      <p:sp>
        <p:nvSpPr>
          <p:cNvPr name="Freeform 5" id="5"/>
          <p:cNvSpPr/>
          <p:nvPr/>
        </p:nvSpPr>
        <p:spPr>
          <a:xfrm flipH="false" flipV="false" rot="0">
            <a:off x="10055728" y="1543050"/>
            <a:ext cx="5755517" cy="7200900"/>
          </a:xfrm>
          <a:custGeom>
            <a:avLst/>
            <a:gdLst/>
            <a:ahLst/>
            <a:cxnLst/>
            <a:rect r="r" b="b" t="t" l="l"/>
            <a:pathLst>
              <a:path h="7200900" w="5755517">
                <a:moveTo>
                  <a:pt x="0" y="0"/>
                </a:moveTo>
                <a:lnTo>
                  <a:pt x="5755517" y="0"/>
                </a:lnTo>
                <a:lnTo>
                  <a:pt x="5755517" y="7200900"/>
                </a:lnTo>
                <a:lnTo>
                  <a:pt x="0" y="7200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1966913"/>
            <a:ext cx="11233393" cy="6276974"/>
          </a:xfrm>
          <a:prstGeom prst="rect">
            <a:avLst/>
          </a:prstGeom>
        </p:spPr>
        <p:txBody>
          <a:bodyPr anchor="t" rtlCol="false" tIns="0" lIns="0" bIns="0" rIns="0">
            <a:spAutoFit/>
          </a:bodyPr>
          <a:lstStyle/>
          <a:p>
            <a:pPr algn="l">
              <a:lnSpc>
                <a:spcPts val="11025"/>
              </a:lnSpc>
            </a:pPr>
            <a:r>
              <a:rPr lang="en-US" sz="10304" b="true">
                <a:solidFill>
                  <a:srgbClr val="FFFFFF"/>
                </a:solidFill>
                <a:latin typeface="Neo Tech Bold"/>
                <a:ea typeface="Neo Tech Bold"/>
                <a:cs typeface="Neo Tech Bold"/>
                <a:sym typeface="Neo Tech Bold"/>
              </a:rPr>
              <a:t>PASSWORD PERSONALITY PROFILER</a:t>
            </a:r>
          </a:p>
          <a:p>
            <a:pPr algn="l" marL="0" indent="0" lvl="0">
              <a:lnSpc>
                <a:spcPts val="13913"/>
              </a:lnSpc>
            </a:pPr>
          </a:p>
        </p:txBody>
      </p:sp>
      <p:sp>
        <p:nvSpPr>
          <p:cNvPr name="TextBox 8" id="8"/>
          <p:cNvSpPr txBox="true"/>
          <p:nvPr/>
        </p:nvSpPr>
        <p:spPr>
          <a:xfrm rot="0">
            <a:off x="1645278" y="6539721"/>
            <a:ext cx="7557700" cy="637540"/>
          </a:xfrm>
          <a:prstGeom prst="rect">
            <a:avLst/>
          </a:prstGeom>
        </p:spPr>
        <p:txBody>
          <a:bodyPr anchor="t" rtlCol="false" tIns="0" lIns="0" bIns="0" rIns="0">
            <a:spAutoFit/>
          </a:bodyPr>
          <a:lstStyle/>
          <a:p>
            <a:pPr algn="l" marL="0" indent="0" lvl="0">
              <a:lnSpc>
                <a:spcPts val="4279"/>
              </a:lnSpc>
            </a:pPr>
            <a:r>
              <a:rPr lang="en-US" sz="3999">
                <a:solidFill>
                  <a:srgbClr val="FFFFFF"/>
                </a:solidFill>
                <a:latin typeface="Neo Tech"/>
                <a:ea typeface="Neo Tech"/>
                <a:cs typeface="Neo Tech"/>
                <a:sym typeface="Neo Tech"/>
              </a:rPr>
              <a:t>Safeguarding Our Digital World</a:t>
            </a:r>
          </a:p>
        </p:txBody>
      </p:sp>
      <p:sp>
        <p:nvSpPr>
          <p:cNvPr name="Freeform 9" id="9"/>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14153947" y="4812052"/>
            <a:ext cx="8289535" cy="9287994"/>
          </a:xfrm>
          <a:custGeom>
            <a:avLst/>
            <a:gdLst/>
            <a:ahLst/>
            <a:cxnLst/>
            <a:rect r="r" b="b" t="t" l="l"/>
            <a:pathLst>
              <a:path h="9287994" w="8289535">
                <a:moveTo>
                  <a:pt x="0" y="0"/>
                </a:moveTo>
                <a:lnTo>
                  <a:pt x="8289535" y="0"/>
                </a:lnTo>
                <a:lnTo>
                  <a:pt x="8289535" y="9287995"/>
                </a:lnTo>
                <a:lnTo>
                  <a:pt x="0" y="9287995"/>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3780264" y="-331381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80000"/>
            </a:blip>
            <a:stretch>
              <a:fillRect l="0" t="0" r="0" b="0"/>
            </a:stretch>
          </a:blipFill>
        </p:spPr>
      </p:sp>
      <p:sp>
        <p:nvSpPr>
          <p:cNvPr name="TextBox 5" id="5"/>
          <p:cNvSpPr txBox="true"/>
          <p:nvPr/>
        </p:nvSpPr>
        <p:spPr>
          <a:xfrm rot="0">
            <a:off x="3949796" y="1165352"/>
            <a:ext cx="9389786" cy="1676135"/>
          </a:xfrm>
          <a:prstGeom prst="rect">
            <a:avLst/>
          </a:prstGeom>
        </p:spPr>
        <p:txBody>
          <a:bodyPr anchor="t" rtlCol="false" tIns="0" lIns="0" bIns="0" rIns="0">
            <a:spAutoFit/>
          </a:bodyPr>
          <a:lstStyle/>
          <a:p>
            <a:pPr algn="ctr" marL="0" indent="0" lvl="0">
              <a:lnSpc>
                <a:spcPts val="11217"/>
              </a:lnSpc>
            </a:pPr>
            <a:r>
              <a:rPr lang="en-US" b="true" sz="10483">
                <a:solidFill>
                  <a:srgbClr val="FFFFFF"/>
                </a:solidFill>
                <a:latin typeface="Neo Tech Bold"/>
                <a:ea typeface="Neo Tech Bold"/>
                <a:cs typeface="Neo Tech Bold"/>
                <a:sym typeface="Neo Tech Bold"/>
              </a:rPr>
              <a:t>Conclusion </a:t>
            </a:r>
          </a:p>
        </p:txBody>
      </p:sp>
      <p:sp>
        <p:nvSpPr>
          <p:cNvPr name="Freeform 6" id="6"/>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3997325"/>
            <a:ext cx="16230600" cy="4005581"/>
          </a:xfrm>
          <a:prstGeom prst="rect">
            <a:avLst/>
          </a:prstGeom>
        </p:spPr>
        <p:txBody>
          <a:bodyPr anchor="t" rtlCol="false" tIns="0" lIns="0" bIns="0" rIns="0">
            <a:spAutoFit/>
          </a:bodyPr>
          <a:lstStyle/>
          <a:p>
            <a:pPr algn="just">
              <a:lnSpc>
                <a:spcPts val="3919"/>
              </a:lnSpc>
              <a:spcBef>
                <a:spcPct val="0"/>
              </a:spcBef>
            </a:pPr>
            <a:r>
              <a:rPr lang="en-US" b="true" sz="2799">
                <a:solidFill>
                  <a:srgbClr val="FFFFFF"/>
                </a:solidFill>
                <a:latin typeface="Neo Tech Bold"/>
                <a:ea typeface="Neo Tech Bold"/>
                <a:cs typeface="Neo Tech Bold"/>
                <a:sym typeface="Neo Tech Bold"/>
              </a:rPr>
              <a:t>The Password Personality Profiler bridges the gap between cybersecurity and self-awareness. It doesn’t just tell users if a password is “strong” or “weak” — it helps them understand why they choose certain patterns, and what those choices say about their habits.</a:t>
            </a:r>
          </a:p>
          <a:p>
            <a:pPr algn="just">
              <a:lnSpc>
                <a:spcPts val="3919"/>
              </a:lnSpc>
              <a:spcBef>
                <a:spcPct val="0"/>
              </a:spcBef>
            </a:pPr>
            <a:r>
              <a:rPr lang="en-US" b="true" sz="2799">
                <a:solidFill>
                  <a:srgbClr val="FFFFFF"/>
                </a:solidFill>
                <a:latin typeface="Neo Tech Bold"/>
                <a:ea typeface="Neo Tech Bold"/>
                <a:cs typeface="Neo Tech Bold"/>
                <a:sym typeface="Neo Tech Bold"/>
              </a:rPr>
              <a:t>By analyzing sample passwords, the tool assigns relatable personality profiles and offers actionable advice. This makes learning about digital safety more engaging and personal.</a:t>
            </a:r>
          </a:p>
          <a:p>
            <a:pPr algn="just">
              <a:lnSpc>
                <a:spcPts val="3919"/>
              </a:lnSpc>
              <a:spcBef>
                <a:spcPct val="0"/>
              </a:spcBef>
            </a:pPr>
            <a:r>
              <a:rPr lang="en-US" b="true" sz="2799">
                <a:solidFill>
                  <a:srgbClr val="FFFFFF"/>
                </a:solidFill>
                <a:latin typeface="Neo Tech Bold"/>
                <a:ea typeface="Neo Tech Bold"/>
                <a:cs typeface="Neo Tech Bold"/>
                <a:sym typeface="Neo Tech Bold"/>
              </a:rPr>
              <a:t>Most importantly, the tool is private, educational, and user-friendly. It empowers users to reflect, improve, and adopt better password hygiene — making the internet a little safer, one password at a time.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3076648" y="-311606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80000"/>
            </a:blip>
            <a:stretch>
              <a:fillRect l="0" t="0" r="0" b="0"/>
            </a:stretch>
          </a:blipFill>
        </p:spPr>
      </p:sp>
      <p:sp>
        <p:nvSpPr>
          <p:cNvPr name="TextBox 5" id="5"/>
          <p:cNvSpPr txBox="true"/>
          <p:nvPr/>
        </p:nvSpPr>
        <p:spPr>
          <a:xfrm rot="0">
            <a:off x="5884329" y="3178782"/>
            <a:ext cx="6519342" cy="3834187"/>
          </a:xfrm>
          <a:prstGeom prst="rect">
            <a:avLst/>
          </a:prstGeom>
        </p:spPr>
        <p:txBody>
          <a:bodyPr anchor="t" rtlCol="false" tIns="0" lIns="0" bIns="0" rIns="0">
            <a:spAutoFit/>
          </a:bodyPr>
          <a:lstStyle/>
          <a:p>
            <a:pPr algn="ctr" marL="0" indent="0" lvl="0">
              <a:lnSpc>
                <a:spcPts val="13913"/>
              </a:lnSpc>
            </a:pPr>
            <a:r>
              <a:rPr lang="en-US" b="true" sz="13003">
                <a:solidFill>
                  <a:srgbClr val="FFFFFF"/>
                </a:solidFill>
                <a:latin typeface="Neo Tech Bold"/>
                <a:ea typeface="Neo Tech Bold"/>
                <a:cs typeface="Neo Tech Bold"/>
                <a:sym typeface="Neo Tech Bold"/>
              </a:rPr>
              <a:t>THANK YOU!</a:t>
            </a:r>
          </a:p>
        </p:txBody>
      </p:sp>
      <p:sp>
        <p:nvSpPr>
          <p:cNvPr name="Freeform 6" id="6"/>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3076648" y="-311606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80000"/>
            </a:blip>
            <a:stretch>
              <a:fillRect l="0" t="0" r="0" b="0"/>
            </a:stretch>
          </a:blipFill>
        </p:spPr>
      </p:sp>
      <p:sp>
        <p:nvSpPr>
          <p:cNvPr name="TextBox 5" id="5"/>
          <p:cNvSpPr txBox="true"/>
          <p:nvPr/>
        </p:nvSpPr>
        <p:spPr>
          <a:xfrm rot="0">
            <a:off x="5205403" y="2899681"/>
            <a:ext cx="7877194" cy="1286383"/>
          </a:xfrm>
          <a:prstGeom prst="rect">
            <a:avLst/>
          </a:prstGeom>
        </p:spPr>
        <p:txBody>
          <a:bodyPr anchor="t" rtlCol="false" tIns="0" lIns="0" bIns="0" rIns="0">
            <a:spAutoFit/>
          </a:bodyPr>
          <a:lstStyle/>
          <a:p>
            <a:pPr algn="ctr" marL="0" indent="0" lvl="0">
              <a:lnSpc>
                <a:spcPts val="4600"/>
              </a:lnSpc>
            </a:pPr>
            <a:r>
              <a:rPr lang="en-US" b="true" sz="4299">
                <a:solidFill>
                  <a:srgbClr val="FFFFFF"/>
                </a:solidFill>
                <a:latin typeface="Neo Tech Bold"/>
                <a:ea typeface="Neo Tech Bold"/>
                <a:cs typeface="Neo Tech Bold"/>
                <a:sym typeface="Neo Tech Bold"/>
              </a:rPr>
              <a:t>Meet Your Passwords — And What They Say About You</a:t>
            </a:r>
          </a:p>
        </p:txBody>
      </p:sp>
      <p:sp>
        <p:nvSpPr>
          <p:cNvPr name="TextBox 6" id="6"/>
          <p:cNvSpPr txBox="true"/>
          <p:nvPr/>
        </p:nvSpPr>
        <p:spPr>
          <a:xfrm rot="0">
            <a:off x="4699000" y="4547730"/>
            <a:ext cx="8890000" cy="2222501"/>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Neo Tech"/>
                <a:ea typeface="Neo Tech"/>
                <a:cs typeface="Neo Tech"/>
                <a:sym typeface="Neo Tech"/>
              </a:rPr>
              <a:t>Welcome! This project is all about understanding the hidden stories your passwords tell. The Password Personality Profiler is a tool that analyzes the way people create passwords and connects that to their behavior, habits, and awareness of digital security.</a:t>
            </a:r>
          </a:p>
        </p:txBody>
      </p:sp>
      <p:sp>
        <p:nvSpPr>
          <p:cNvPr name="Freeform 7" id="7"/>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14153947" y="4812052"/>
            <a:ext cx="8289535" cy="9287994"/>
          </a:xfrm>
          <a:custGeom>
            <a:avLst/>
            <a:gdLst/>
            <a:ahLst/>
            <a:cxnLst/>
            <a:rect r="r" b="b" t="t" l="l"/>
            <a:pathLst>
              <a:path h="9287994" w="8289535">
                <a:moveTo>
                  <a:pt x="0" y="0"/>
                </a:moveTo>
                <a:lnTo>
                  <a:pt x="8289535" y="0"/>
                </a:lnTo>
                <a:lnTo>
                  <a:pt x="8289535" y="9287995"/>
                </a:lnTo>
                <a:lnTo>
                  <a:pt x="0" y="9287995"/>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3780264" y="-331381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80000"/>
            </a:blip>
            <a:stretch>
              <a:fillRect l="0" t="0" r="0" b="0"/>
            </a:stretch>
          </a:blipFill>
        </p:spPr>
      </p:sp>
      <p:sp>
        <p:nvSpPr>
          <p:cNvPr name="Freeform 5" id="5"/>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270955" y="1807514"/>
            <a:ext cx="7746089" cy="3514788"/>
          </a:xfrm>
          <a:custGeom>
            <a:avLst/>
            <a:gdLst/>
            <a:ahLst/>
            <a:cxnLst/>
            <a:rect r="r" b="b" t="t" l="l"/>
            <a:pathLst>
              <a:path h="3514788" w="7746089">
                <a:moveTo>
                  <a:pt x="0" y="0"/>
                </a:moveTo>
                <a:lnTo>
                  <a:pt x="7746090" y="0"/>
                </a:lnTo>
                <a:lnTo>
                  <a:pt x="7746090" y="3514788"/>
                </a:lnTo>
                <a:lnTo>
                  <a:pt x="0" y="3514788"/>
                </a:lnTo>
                <a:lnTo>
                  <a:pt x="0" y="0"/>
                </a:lnTo>
                <a:close/>
              </a:path>
            </a:pathLst>
          </a:custGeom>
          <a:blipFill>
            <a:blip r:embed="rId7"/>
            <a:stretch>
              <a:fillRect l="0" t="0" r="0" b="0"/>
            </a:stretch>
          </a:blipFill>
        </p:spPr>
      </p:sp>
      <p:sp>
        <p:nvSpPr>
          <p:cNvPr name="TextBox 8" id="8"/>
          <p:cNvSpPr txBox="true"/>
          <p:nvPr/>
        </p:nvSpPr>
        <p:spPr>
          <a:xfrm rot="0">
            <a:off x="3788007" y="5960477"/>
            <a:ext cx="10711987" cy="1221867"/>
          </a:xfrm>
          <a:prstGeom prst="rect">
            <a:avLst/>
          </a:prstGeom>
        </p:spPr>
        <p:txBody>
          <a:bodyPr anchor="t" rtlCol="false" tIns="0" lIns="0" bIns="0" rIns="0">
            <a:spAutoFit/>
          </a:bodyPr>
          <a:lstStyle/>
          <a:p>
            <a:pPr algn="ctr" marL="906778" indent="-453389" lvl="1">
              <a:lnSpc>
                <a:spcPts val="4493"/>
              </a:lnSpc>
              <a:buFont typeface="Arial"/>
              <a:buChar char="•"/>
            </a:pPr>
            <a:r>
              <a:rPr lang="en-US" b="true" sz="4199">
                <a:solidFill>
                  <a:srgbClr val="FFFFFF"/>
                </a:solidFill>
                <a:latin typeface="Neo Tech Bold"/>
                <a:ea typeface="Neo Tech Bold"/>
                <a:cs typeface="Neo Tech Bold"/>
                <a:sym typeface="Neo Tech Bold"/>
              </a:rPr>
              <a:t>Why This Project Matters</a:t>
            </a:r>
          </a:p>
          <a:p>
            <a:pPr algn="ctr" marL="0" indent="0" lvl="0">
              <a:lnSpc>
                <a:spcPts val="4493"/>
              </a:lnSpc>
            </a:pPr>
          </a:p>
        </p:txBody>
      </p:sp>
      <p:sp>
        <p:nvSpPr>
          <p:cNvPr name="TextBox 9" id="9"/>
          <p:cNvSpPr txBox="true"/>
          <p:nvPr/>
        </p:nvSpPr>
        <p:spPr>
          <a:xfrm rot="0">
            <a:off x="4057547" y="7008495"/>
            <a:ext cx="10442447" cy="1710691"/>
          </a:xfrm>
          <a:prstGeom prst="rect">
            <a:avLst/>
          </a:prstGeom>
        </p:spPr>
        <p:txBody>
          <a:bodyPr anchor="t" rtlCol="false" tIns="0" lIns="0" bIns="0" rIns="0">
            <a:spAutoFit/>
          </a:bodyPr>
          <a:lstStyle/>
          <a:p>
            <a:pPr algn="just" marL="0" indent="0" lvl="0">
              <a:lnSpc>
                <a:spcPts val="3359"/>
              </a:lnSpc>
              <a:spcBef>
                <a:spcPct val="0"/>
              </a:spcBef>
            </a:pPr>
            <a:r>
              <a:rPr lang="en-US" sz="2399">
                <a:solidFill>
                  <a:srgbClr val="FFFFFF"/>
                </a:solidFill>
                <a:latin typeface="Neo Tech"/>
                <a:ea typeface="Neo Tech"/>
                <a:cs typeface="Neo Tech"/>
                <a:sym typeface="Neo Tech"/>
              </a:rPr>
              <a:t>In today’s world, passwords are more than just keys to our accounts — they’re reflections of how we think and how much we care about security. Unfortunately, many people still rely on weak, reused, or overly personal passwords. This tool aims to bridge the gap between awareness and action.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14153947" y="4812052"/>
            <a:ext cx="8289535" cy="9287994"/>
          </a:xfrm>
          <a:custGeom>
            <a:avLst/>
            <a:gdLst/>
            <a:ahLst/>
            <a:cxnLst/>
            <a:rect r="r" b="b" t="t" l="l"/>
            <a:pathLst>
              <a:path h="9287994" w="8289535">
                <a:moveTo>
                  <a:pt x="0" y="0"/>
                </a:moveTo>
                <a:lnTo>
                  <a:pt x="8289535" y="0"/>
                </a:lnTo>
                <a:lnTo>
                  <a:pt x="8289535" y="9287995"/>
                </a:lnTo>
                <a:lnTo>
                  <a:pt x="0" y="9287995"/>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3780264" y="-331381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80000"/>
            </a:blip>
            <a:stretch>
              <a:fillRect l="0" t="0" r="0" b="0"/>
            </a:stretch>
          </a:blipFill>
        </p:spPr>
      </p:sp>
      <p:sp>
        <p:nvSpPr>
          <p:cNvPr name="Freeform 5" id="5"/>
          <p:cNvSpPr/>
          <p:nvPr/>
        </p:nvSpPr>
        <p:spPr>
          <a:xfrm flipH="false" flipV="false" rot="0">
            <a:off x="1640321" y="2083460"/>
            <a:ext cx="7846257" cy="6120081"/>
          </a:xfrm>
          <a:custGeom>
            <a:avLst/>
            <a:gdLst/>
            <a:ahLst/>
            <a:cxnLst/>
            <a:rect r="r" b="b" t="t" l="l"/>
            <a:pathLst>
              <a:path h="6120081" w="7846257">
                <a:moveTo>
                  <a:pt x="0" y="0"/>
                </a:moveTo>
                <a:lnTo>
                  <a:pt x="7846257" y="0"/>
                </a:lnTo>
                <a:lnTo>
                  <a:pt x="7846257" y="6120080"/>
                </a:lnTo>
                <a:lnTo>
                  <a:pt x="0" y="6120080"/>
                </a:lnTo>
                <a:lnTo>
                  <a:pt x="0" y="0"/>
                </a:lnTo>
                <a:close/>
              </a:path>
            </a:pathLst>
          </a:custGeom>
          <a:blipFill>
            <a:blip r:embed="rId5"/>
            <a:stretch>
              <a:fillRect l="0" t="0" r="0" b="0"/>
            </a:stretch>
          </a:blipFill>
        </p:spPr>
      </p:sp>
      <p:sp>
        <p:nvSpPr>
          <p:cNvPr name="TextBox 6" id="6"/>
          <p:cNvSpPr txBox="true"/>
          <p:nvPr/>
        </p:nvSpPr>
        <p:spPr>
          <a:xfrm rot="0">
            <a:off x="10738550" y="3145450"/>
            <a:ext cx="4892720" cy="1221867"/>
          </a:xfrm>
          <a:prstGeom prst="rect">
            <a:avLst/>
          </a:prstGeom>
        </p:spPr>
        <p:txBody>
          <a:bodyPr anchor="t" rtlCol="false" tIns="0" lIns="0" bIns="0" rIns="0">
            <a:spAutoFit/>
          </a:bodyPr>
          <a:lstStyle/>
          <a:p>
            <a:pPr algn="l" marL="0" indent="0" lvl="0">
              <a:lnSpc>
                <a:spcPts val="4493"/>
              </a:lnSpc>
            </a:pPr>
            <a:r>
              <a:rPr lang="en-US" b="true" sz="4199">
                <a:solidFill>
                  <a:srgbClr val="FFFFFF"/>
                </a:solidFill>
                <a:latin typeface="Neo Tech Bold"/>
                <a:ea typeface="Neo Tech Bold"/>
                <a:cs typeface="Neo Tech Bold"/>
                <a:sym typeface="Neo Tech Bold"/>
              </a:rPr>
              <a:t>What’s the Real Problem?</a:t>
            </a:r>
          </a:p>
        </p:txBody>
      </p:sp>
      <p:sp>
        <p:nvSpPr>
          <p:cNvPr name="Freeform 7" id="7"/>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738550" y="4535226"/>
            <a:ext cx="4445000" cy="4225291"/>
          </a:xfrm>
          <a:prstGeom prst="rect">
            <a:avLst/>
          </a:prstGeom>
        </p:spPr>
        <p:txBody>
          <a:bodyPr anchor="t" rtlCol="false" tIns="0" lIns="0" bIns="0" rIns="0">
            <a:spAutoFit/>
          </a:bodyPr>
          <a:lstStyle/>
          <a:p>
            <a:pPr algn="ctr">
              <a:lnSpc>
                <a:spcPts val="3359"/>
              </a:lnSpc>
              <a:spcBef>
                <a:spcPct val="0"/>
              </a:spcBef>
            </a:pPr>
            <a:r>
              <a:rPr lang="en-US" b="true" sz="2399">
                <a:solidFill>
                  <a:srgbClr val="FFFFFF"/>
                </a:solidFill>
                <a:latin typeface="Neo Tech Bold"/>
                <a:ea typeface="Neo Tech Bold"/>
                <a:cs typeface="Neo Tech Bold"/>
                <a:sym typeface="Neo Tech Bold"/>
              </a:rPr>
              <a:t>Despite being warned, many users continue to create predictable or emotional passwords — often including names, birth years, or common phrases. Most existing password checkers only show “strong” or “weak,” but none help users reflect on their actual behavior.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3076648" y="-311606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80000"/>
            </a:blip>
            <a:stretch>
              <a:fillRect l="0" t="0" r="0" b="0"/>
            </a:stretch>
          </a:blipFill>
        </p:spPr>
      </p:sp>
      <p:sp>
        <p:nvSpPr>
          <p:cNvPr name="Freeform 5" id="5"/>
          <p:cNvSpPr/>
          <p:nvPr/>
        </p:nvSpPr>
        <p:spPr>
          <a:xfrm flipH="false" flipV="false" rot="0">
            <a:off x="8771502" y="1610454"/>
            <a:ext cx="8487798" cy="7066092"/>
          </a:xfrm>
          <a:custGeom>
            <a:avLst/>
            <a:gdLst/>
            <a:ahLst/>
            <a:cxnLst/>
            <a:rect r="r" b="b" t="t" l="l"/>
            <a:pathLst>
              <a:path h="7066092" w="8487798">
                <a:moveTo>
                  <a:pt x="0" y="0"/>
                </a:moveTo>
                <a:lnTo>
                  <a:pt x="8487798" y="0"/>
                </a:lnTo>
                <a:lnTo>
                  <a:pt x="8487798" y="7066092"/>
                </a:lnTo>
                <a:lnTo>
                  <a:pt x="0" y="7066092"/>
                </a:lnTo>
                <a:lnTo>
                  <a:pt x="0" y="0"/>
                </a:lnTo>
                <a:close/>
              </a:path>
            </a:pathLst>
          </a:custGeom>
          <a:blipFill>
            <a:blip r:embed="rId5"/>
            <a:stretch>
              <a:fillRect l="0" t="0" r="0" b="0"/>
            </a:stretch>
          </a:blipFill>
        </p:spPr>
      </p:sp>
      <p:sp>
        <p:nvSpPr>
          <p:cNvPr name="TextBox 6" id="6"/>
          <p:cNvSpPr txBox="true"/>
          <p:nvPr/>
        </p:nvSpPr>
        <p:spPr>
          <a:xfrm rot="0">
            <a:off x="1274109" y="2826525"/>
            <a:ext cx="7497393" cy="1221867"/>
          </a:xfrm>
          <a:prstGeom prst="rect">
            <a:avLst/>
          </a:prstGeom>
        </p:spPr>
        <p:txBody>
          <a:bodyPr anchor="t" rtlCol="false" tIns="0" lIns="0" bIns="0" rIns="0">
            <a:spAutoFit/>
          </a:bodyPr>
          <a:lstStyle/>
          <a:p>
            <a:pPr algn="l" marL="0" indent="0" lvl="0">
              <a:lnSpc>
                <a:spcPts val="4493"/>
              </a:lnSpc>
            </a:pPr>
            <a:r>
              <a:rPr lang="en-US" b="true" sz="4199">
                <a:solidFill>
                  <a:srgbClr val="FFFFFF"/>
                </a:solidFill>
                <a:latin typeface="Neo Tech Bold"/>
                <a:ea typeface="Neo Tech Bold"/>
                <a:cs typeface="Neo Tech Bold"/>
                <a:sym typeface="Neo Tech Bold"/>
              </a:rPr>
              <a:t>Our Mission: Understand,      Reflect, Improve</a:t>
            </a:r>
          </a:p>
        </p:txBody>
      </p:sp>
      <p:sp>
        <p:nvSpPr>
          <p:cNvPr name="TextBox 7" id="7"/>
          <p:cNvSpPr txBox="true"/>
          <p:nvPr/>
        </p:nvSpPr>
        <p:spPr>
          <a:xfrm rot="0">
            <a:off x="1274109" y="4670647"/>
            <a:ext cx="6243637" cy="2548891"/>
          </a:xfrm>
          <a:prstGeom prst="rect">
            <a:avLst/>
          </a:prstGeom>
        </p:spPr>
        <p:txBody>
          <a:bodyPr anchor="t" rtlCol="false" tIns="0" lIns="0" bIns="0" rIns="0">
            <a:spAutoFit/>
          </a:bodyPr>
          <a:lstStyle/>
          <a:p>
            <a:pPr algn="just" marL="0" indent="0" lvl="0">
              <a:lnSpc>
                <a:spcPts val="3359"/>
              </a:lnSpc>
              <a:spcBef>
                <a:spcPct val="0"/>
              </a:spcBef>
            </a:pPr>
            <a:r>
              <a:rPr lang="en-US" sz="2399">
                <a:solidFill>
                  <a:srgbClr val="FFFFFF"/>
                </a:solidFill>
                <a:latin typeface="Neo Tech"/>
                <a:ea typeface="Neo Tech"/>
                <a:cs typeface="Neo Tech"/>
                <a:sym typeface="Neo Tech"/>
              </a:rPr>
              <a:t>The goal was simple yet powerful: give users a way to input sample passwords, analyze the patterns, detect potential risks, and finally provide a personality-based profile that makes the learning experience fun, relatable, and insightful.</a:t>
            </a:r>
          </a:p>
        </p:txBody>
      </p:sp>
      <p:sp>
        <p:nvSpPr>
          <p:cNvPr name="Freeform 8" id="8"/>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3076648" y="-311606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80000"/>
            </a:blip>
            <a:stretch>
              <a:fillRect l="0" t="0" r="0" b="0"/>
            </a:stretch>
          </a:blipFill>
        </p:spPr>
      </p:sp>
      <p:sp>
        <p:nvSpPr>
          <p:cNvPr name="Freeform 5" id="5"/>
          <p:cNvSpPr/>
          <p:nvPr/>
        </p:nvSpPr>
        <p:spPr>
          <a:xfrm flipH="false" flipV="false" rot="0">
            <a:off x="4529471" y="1931434"/>
            <a:ext cx="5531178" cy="6424133"/>
          </a:xfrm>
          <a:custGeom>
            <a:avLst/>
            <a:gdLst/>
            <a:ahLst/>
            <a:cxnLst/>
            <a:rect r="r" b="b" t="t" l="l"/>
            <a:pathLst>
              <a:path h="6424133" w="5531178">
                <a:moveTo>
                  <a:pt x="0" y="0"/>
                </a:moveTo>
                <a:lnTo>
                  <a:pt x="5531178" y="0"/>
                </a:lnTo>
                <a:lnTo>
                  <a:pt x="5531178" y="6424132"/>
                </a:lnTo>
                <a:lnTo>
                  <a:pt x="0" y="6424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05616" y="4538980"/>
            <a:ext cx="4995469" cy="1195705"/>
          </a:xfrm>
          <a:prstGeom prst="rect">
            <a:avLst/>
          </a:prstGeom>
        </p:spPr>
        <p:txBody>
          <a:bodyPr anchor="t" rtlCol="false" tIns="0" lIns="0" bIns="0" rIns="0">
            <a:spAutoFit/>
          </a:bodyPr>
          <a:lstStyle/>
          <a:p>
            <a:pPr algn="l" marL="0" indent="0" lvl="0">
              <a:lnSpc>
                <a:spcPts val="4279"/>
              </a:lnSpc>
            </a:pPr>
            <a:r>
              <a:rPr lang="en-US" b="true" sz="3999">
                <a:solidFill>
                  <a:srgbClr val="FFFFFF"/>
                </a:solidFill>
                <a:latin typeface="Neo Tech Bold"/>
                <a:ea typeface="Neo Tech Bold"/>
                <a:cs typeface="Neo Tech Bold"/>
                <a:sym typeface="Neo Tech Bold"/>
              </a:rPr>
              <a:t>Behind the Scenes — How It Works</a:t>
            </a:r>
          </a:p>
        </p:txBody>
      </p:sp>
      <p:sp>
        <p:nvSpPr>
          <p:cNvPr name="TextBox 7" id="7"/>
          <p:cNvSpPr txBox="true"/>
          <p:nvPr/>
        </p:nvSpPr>
        <p:spPr>
          <a:xfrm rot="0">
            <a:off x="12405791" y="1855234"/>
            <a:ext cx="4418712" cy="2230755"/>
          </a:xfrm>
          <a:prstGeom prst="rect">
            <a:avLst/>
          </a:prstGeom>
        </p:spPr>
        <p:txBody>
          <a:bodyPr anchor="t" rtlCol="false" tIns="0" lIns="0" bIns="0" rIns="0">
            <a:spAutoFit/>
          </a:bodyPr>
          <a:lstStyle/>
          <a:p>
            <a:pPr algn="just" marL="0" indent="0" lvl="0">
              <a:lnSpc>
                <a:spcPts val="2519"/>
              </a:lnSpc>
              <a:spcBef>
                <a:spcPct val="0"/>
              </a:spcBef>
            </a:pPr>
            <a:r>
              <a:rPr lang="en-US" sz="1799">
                <a:solidFill>
                  <a:srgbClr val="FFFFFF"/>
                </a:solidFill>
                <a:latin typeface="Neo Tech"/>
                <a:ea typeface="Neo Tech"/>
                <a:cs typeface="Neo Tech"/>
                <a:sym typeface="Neo Tech"/>
              </a:rPr>
              <a:t>The user begins by entering 3 to 5 sample passwords into the tool—these are not real passwords, but examples that reflect how they usually create passwords. This step helps capture the user’s typical password behavior without compromising their security or personal data.</a:t>
            </a:r>
          </a:p>
        </p:txBody>
      </p:sp>
      <p:sp>
        <p:nvSpPr>
          <p:cNvPr name="TextBox 8" id="8"/>
          <p:cNvSpPr txBox="true"/>
          <p:nvPr/>
        </p:nvSpPr>
        <p:spPr>
          <a:xfrm rot="0">
            <a:off x="10060649" y="2050051"/>
            <a:ext cx="2345142" cy="730251"/>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FFFFFF"/>
                </a:solidFill>
                <a:latin typeface="Neo Tech Bold"/>
                <a:ea typeface="Neo Tech Bold"/>
                <a:cs typeface="Neo Tech Bold"/>
                <a:sym typeface="Neo Tech Bold"/>
              </a:rPr>
              <a:t>User Input &amp; Sample Collection</a:t>
            </a:r>
          </a:p>
        </p:txBody>
      </p:sp>
      <p:sp>
        <p:nvSpPr>
          <p:cNvPr name="TextBox 9" id="9"/>
          <p:cNvSpPr txBox="true"/>
          <p:nvPr/>
        </p:nvSpPr>
        <p:spPr>
          <a:xfrm rot="0">
            <a:off x="12405791" y="4461239"/>
            <a:ext cx="4418712" cy="2545080"/>
          </a:xfrm>
          <a:prstGeom prst="rect">
            <a:avLst/>
          </a:prstGeom>
        </p:spPr>
        <p:txBody>
          <a:bodyPr anchor="t" rtlCol="false" tIns="0" lIns="0" bIns="0" rIns="0">
            <a:spAutoFit/>
          </a:bodyPr>
          <a:lstStyle/>
          <a:p>
            <a:pPr algn="just" marL="0" indent="0" lvl="0">
              <a:lnSpc>
                <a:spcPts val="2519"/>
              </a:lnSpc>
              <a:spcBef>
                <a:spcPct val="0"/>
              </a:spcBef>
            </a:pPr>
            <a:r>
              <a:rPr lang="en-US" sz="1799">
                <a:solidFill>
                  <a:srgbClr val="FFFFFF"/>
                </a:solidFill>
                <a:latin typeface="Neo Tech"/>
                <a:ea typeface="Neo Tech"/>
                <a:cs typeface="Neo Tech"/>
                <a:sym typeface="Neo Tech"/>
              </a:rPr>
              <a:t>Once the inputs are submitted, the tool uses regular expressions (regex) to scan each password for known patterns—such as the presence of names, years, common words, symbols, and length. Based on the traits found, each password is assigned a score that reflects its strength, predictability, and emotional content.</a:t>
            </a:r>
          </a:p>
        </p:txBody>
      </p:sp>
      <p:sp>
        <p:nvSpPr>
          <p:cNvPr name="TextBox 10" id="10"/>
          <p:cNvSpPr txBox="true"/>
          <p:nvPr/>
        </p:nvSpPr>
        <p:spPr>
          <a:xfrm rot="0">
            <a:off x="10060649" y="4534095"/>
            <a:ext cx="2425986" cy="1082676"/>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FFFFFF"/>
                </a:solidFill>
                <a:latin typeface="Neo Tech Bold"/>
                <a:ea typeface="Neo Tech Bold"/>
                <a:cs typeface="Neo Tech Bold"/>
                <a:sym typeface="Neo Tech Bold"/>
              </a:rPr>
              <a:t>Pattern Analysis Using Regex &amp; Scoring</a:t>
            </a:r>
          </a:p>
        </p:txBody>
      </p:sp>
      <p:sp>
        <p:nvSpPr>
          <p:cNvPr name="TextBox 11" id="11"/>
          <p:cNvSpPr txBox="true"/>
          <p:nvPr/>
        </p:nvSpPr>
        <p:spPr>
          <a:xfrm rot="0">
            <a:off x="12405791" y="7369370"/>
            <a:ext cx="4418712" cy="2545080"/>
          </a:xfrm>
          <a:prstGeom prst="rect">
            <a:avLst/>
          </a:prstGeom>
        </p:spPr>
        <p:txBody>
          <a:bodyPr anchor="t" rtlCol="false" tIns="0" lIns="0" bIns="0" rIns="0">
            <a:spAutoFit/>
          </a:bodyPr>
          <a:lstStyle/>
          <a:p>
            <a:pPr algn="just" marL="0" indent="0" lvl="0">
              <a:lnSpc>
                <a:spcPts val="2519"/>
              </a:lnSpc>
              <a:spcBef>
                <a:spcPct val="0"/>
              </a:spcBef>
            </a:pPr>
            <a:r>
              <a:rPr lang="en-US" sz="1799">
                <a:solidFill>
                  <a:srgbClr val="FFFFFF"/>
                </a:solidFill>
                <a:latin typeface="Neo Tech"/>
                <a:ea typeface="Neo Tech"/>
                <a:cs typeface="Neo Tech"/>
                <a:sym typeface="Neo Tech"/>
              </a:rPr>
              <a:t>After analyzing all sample passwords, the system calculates an overall behavioral profile such as “The Careless User” or “The Overthinker.” It then displays this personality type along with customized suggestions to improve the user’s password strategy, making the experience both educational and personal.</a:t>
            </a:r>
          </a:p>
        </p:txBody>
      </p:sp>
      <p:sp>
        <p:nvSpPr>
          <p:cNvPr name="TextBox 12" id="12"/>
          <p:cNvSpPr txBox="true"/>
          <p:nvPr/>
        </p:nvSpPr>
        <p:spPr>
          <a:xfrm rot="0">
            <a:off x="10060649" y="7369370"/>
            <a:ext cx="2136225" cy="1082676"/>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FFFFFF"/>
                </a:solidFill>
                <a:latin typeface="Neo Tech Bold"/>
                <a:ea typeface="Neo Tech Bold"/>
                <a:cs typeface="Neo Tech Bold"/>
                <a:sym typeface="Neo Tech Bold"/>
              </a:rPr>
              <a:t>Profile Generation &amp; Feedback</a:t>
            </a:r>
          </a:p>
        </p:txBody>
      </p:sp>
      <p:sp>
        <p:nvSpPr>
          <p:cNvPr name="Freeform 13" id="13"/>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14153947" y="4812052"/>
            <a:ext cx="8289535" cy="9287994"/>
          </a:xfrm>
          <a:custGeom>
            <a:avLst/>
            <a:gdLst/>
            <a:ahLst/>
            <a:cxnLst/>
            <a:rect r="r" b="b" t="t" l="l"/>
            <a:pathLst>
              <a:path h="9287994" w="8289535">
                <a:moveTo>
                  <a:pt x="0" y="0"/>
                </a:moveTo>
                <a:lnTo>
                  <a:pt x="8289535" y="0"/>
                </a:lnTo>
                <a:lnTo>
                  <a:pt x="8289535" y="9287995"/>
                </a:lnTo>
                <a:lnTo>
                  <a:pt x="0" y="9287995"/>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3780264" y="-331381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80000"/>
            </a:blip>
            <a:stretch>
              <a:fillRect l="0" t="0" r="0" b="0"/>
            </a:stretch>
          </a:blipFill>
        </p:spPr>
      </p:sp>
      <p:sp>
        <p:nvSpPr>
          <p:cNvPr name="Freeform 5" id="5"/>
          <p:cNvSpPr/>
          <p:nvPr/>
        </p:nvSpPr>
        <p:spPr>
          <a:xfrm flipH="false" flipV="false" rot="0">
            <a:off x="7659105" y="3051491"/>
            <a:ext cx="457676" cy="1006888"/>
          </a:xfrm>
          <a:custGeom>
            <a:avLst/>
            <a:gdLst/>
            <a:ahLst/>
            <a:cxnLst/>
            <a:rect r="r" b="b" t="t" l="l"/>
            <a:pathLst>
              <a:path h="1006888" w="457676">
                <a:moveTo>
                  <a:pt x="0" y="0"/>
                </a:moveTo>
                <a:lnTo>
                  <a:pt x="457676" y="0"/>
                </a:lnTo>
                <a:lnTo>
                  <a:pt x="457676" y="1006888"/>
                </a:lnTo>
                <a:lnTo>
                  <a:pt x="0" y="10068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743747" y="3028632"/>
            <a:ext cx="686514" cy="1006888"/>
          </a:xfrm>
          <a:custGeom>
            <a:avLst/>
            <a:gdLst/>
            <a:ahLst/>
            <a:cxnLst/>
            <a:rect r="r" b="b" t="t" l="l"/>
            <a:pathLst>
              <a:path h="1006888" w="686514">
                <a:moveTo>
                  <a:pt x="0" y="0"/>
                </a:moveTo>
                <a:lnTo>
                  <a:pt x="686514" y="0"/>
                </a:lnTo>
                <a:lnTo>
                  <a:pt x="686514" y="1006887"/>
                </a:lnTo>
                <a:lnTo>
                  <a:pt x="0" y="10068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691716" y="6508115"/>
            <a:ext cx="578546" cy="1019873"/>
          </a:xfrm>
          <a:custGeom>
            <a:avLst/>
            <a:gdLst/>
            <a:ahLst/>
            <a:cxnLst/>
            <a:rect r="r" b="b" t="t" l="l"/>
            <a:pathLst>
              <a:path h="1019873" w="578546">
                <a:moveTo>
                  <a:pt x="0" y="0"/>
                </a:moveTo>
                <a:lnTo>
                  <a:pt x="578546" y="0"/>
                </a:lnTo>
                <a:lnTo>
                  <a:pt x="578546" y="1019873"/>
                </a:lnTo>
                <a:lnTo>
                  <a:pt x="0" y="10198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2743747" y="6508115"/>
            <a:ext cx="754639" cy="1037628"/>
          </a:xfrm>
          <a:custGeom>
            <a:avLst/>
            <a:gdLst/>
            <a:ahLst/>
            <a:cxnLst/>
            <a:rect r="r" b="b" t="t" l="l"/>
            <a:pathLst>
              <a:path h="1037628" w="754639">
                <a:moveTo>
                  <a:pt x="0" y="0"/>
                </a:moveTo>
                <a:lnTo>
                  <a:pt x="754638" y="0"/>
                </a:lnTo>
                <a:lnTo>
                  <a:pt x="754638" y="1037628"/>
                </a:lnTo>
                <a:lnTo>
                  <a:pt x="0" y="10376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263483" y="4538980"/>
            <a:ext cx="5094921" cy="1195705"/>
          </a:xfrm>
          <a:prstGeom prst="rect">
            <a:avLst/>
          </a:prstGeom>
        </p:spPr>
        <p:txBody>
          <a:bodyPr anchor="t" rtlCol="false" tIns="0" lIns="0" bIns="0" rIns="0">
            <a:spAutoFit/>
          </a:bodyPr>
          <a:lstStyle/>
          <a:p>
            <a:pPr algn="l" marL="0" indent="0" lvl="0">
              <a:lnSpc>
                <a:spcPts val="4279"/>
              </a:lnSpc>
            </a:pPr>
            <a:r>
              <a:rPr lang="en-US" b="true" sz="3999">
                <a:solidFill>
                  <a:srgbClr val="FFFFFF"/>
                </a:solidFill>
                <a:latin typeface="Neo Tech Bold"/>
                <a:ea typeface="Neo Tech Bold"/>
                <a:cs typeface="Neo Tech Bold"/>
                <a:sym typeface="Neo Tech Bold"/>
              </a:rPr>
              <a:t>What We Look For (and Why It Matters)</a:t>
            </a:r>
          </a:p>
        </p:txBody>
      </p:sp>
      <p:sp>
        <p:nvSpPr>
          <p:cNvPr name="TextBox 10" id="10"/>
          <p:cNvSpPr txBox="true"/>
          <p:nvPr/>
        </p:nvSpPr>
        <p:spPr>
          <a:xfrm rot="0">
            <a:off x="8536387" y="2956241"/>
            <a:ext cx="3570438" cy="757556"/>
          </a:xfrm>
          <a:prstGeom prst="rect">
            <a:avLst/>
          </a:prstGeom>
        </p:spPr>
        <p:txBody>
          <a:bodyPr anchor="t" rtlCol="false" tIns="0" lIns="0" bIns="0" rIns="0">
            <a:spAutoFit/>
          </a:bodyPr>
          <a:lstStyle/>
          <a:p>
            <a:pPr algn="just">
              <a:lnSpc>
                <a:spcPts val="3219"/>
              </a:lnSpc>
            </a:pPr>
            <a:r>
              <a:rPr lang="en-US" sz="2299" b="true">
                <a:solidFill>
                  <a:srgbClr val="FFFFFF"/>
                </a:solidFill>
                <a:latin typeface="Neo Tech Bold"/>
                <a:ea typeface="Neo Tech Bold"/>
                <a:cs typeface="Neo Tech Bold"/>
                <a:sym typeface="Neo Tech Bold"/>
              </a:rPr>
              <a:t>Numbers &amp; Birth Years</a:t>
            </a:r>
          </a:p>
          <a:p>
            <a:pPr algn="just" marL="0" indent="0" lvl="0">
              <a:lnSpc>
                <a:spcPts val="2519"/>
              </a:lnSpc>
              <a:spcBef>
                <a:spcPct val="0"/>
              </a:spcBef>
            </a:pPr>
          </a:p>
        </p:txBody>
      </p:sp>
      <p:sp>
        <p:nvSpPr>
          <p:cNvPr name="TextBox 11" id="11"/>
          <p:cNvSpPr txBox="true"/>
          <p:nvPr/>
        </p:nvSpPr>
        <p:spPr>
          <a:xfrm rot="0">
            <a:off x="13849361" y="2916554"/>
            <a:ext cx="2924271" cy="836931"/>
          </a:xfrm>
          <a:prstGeom prst="rect">
            <a:avLst/>
          </a:prstGeom>
        </p:spPr>
        <p:txBody>
          <a:bodyPr anchor="t" rtlCol="false" tIns="0" lIns="0" bIns="0" rIns="0">
            <a:spAutoFit/>
          </a:bodyPr>
          <a:lstStyle/>
          <a:p>
            <a:pPr algn="l" marL="0" indent="0" lvl="0">
              <a:lnSpc>
                <a:spcPts val="3219"/>
              </a:lnSpc>
              <a:spcBef>
                <a:spcPct val="0"/>
              </a:spcBef>
            </a:pPr>
            <a:r>
              <a:rPr lang="en-US" b="true" sz="2299">
                <a:solidFill>
                  <a:srgbClr val="FFFFFF"/>
                </a:solidFill>
                <a:latin typeface="Neo Tech Bold"/>
                <a:ea typeface="Neo Tech Bold"/>
                <a:cs typeface="Neo Tech Bold"/>
                <a:sym typeface="Neo Tech Bold"/>
              </a:rPr>
              <a:t>Repeated Words or Patterns</a:t>
            </a:r>
          </a:p>
        </p:txBody>
      </p:sp>
      <p:sp>
        <p:nvSpPr>
          <p:cNvPr name="TextBox 12" id="12"/>
          <p:cNvSpPr txBox="true"/>
          <p:nvPr/>
        </p:nvSpPr>
        <p:spPr>
          <a:xfrm rot="0">
            <a:off x="8536387" y="6431915"/>
            <a:ext cx="2924271" cy="377826"/>
          </a:xfrm>
          <a:prstGeom prst="rect">
            <a:avLst/>
          </a:prstGeom>
        </p:spPr>
        <p:txBody>
          <a:bodyPr anchor="t" rtlCol="false" tIns="0" lIns="0" bIns="0" rIns="0">
            <a:spAutoFit/>
          </a:bodyPr>
          <a:lstStyle/>
          <a:p>
            <a:pPr algn="just" marL="0" indent="0" lvl="0">
              <a:lnSpc>
                <a:spcPts val="2799"/>
              </a:lnSpc>
              <a:spcBef>
                <a:spcPct val="0"/>
              </a:spcBef>
            </a:pPr>
            <a:r>
              <a:rPr lang="en-US" b="true" sz="1999">
                <a:solidFill>
                  <a:srgbClr val="FFFFFF"/>
                </a:solidFill>
                <a:latin typeface="Neo Tech Bold"/>
                <a:ea typeface="Neo Tech Bold"/>
                <a:cs typeface="Neo Tech Bold"/>
                <a:sym typeface="Neo Tech Bold"/>
              </a:rPr>
              <a:t>Personal Keywords</a:t>
            </a:r>
          </a:p>
        </p:txBody>
      </p:sp>
      <p:sp>
        <p:nvSpPr>
          <p:cNvPr name="TextBox 13" id="13"/>
          <p:cNvSpPr txBox="true"/>
          <p:nvPr/>
        </p:nvSpPr>
        <p:spPr>
          <a:xfrm rot="0">
            <a:off x="13765085" y="6422390"/>
            <a:ext cx="2552863" cy="403861"/>
          </a:xfrm>
          <a:prstGeom prst="rect">
            <a:avLst/>
          </a:prstGeom>
        </p:spPr>
        <p:txBody>
          <a:bodyPr anchor="t" rtlCol="false" tIns="0" lIns="0" bIns="0" rIns="0">
            <a:spAutoFit/>
          </a:bodyPr>
          <a:lstStyle/>
          <a:p>
            <a:pPr algn="l" marL="0" indent="0" lvl="0">
              <a:lnSpc>
                <a:spcPts val="2939"/>
              </a:lnSpc>
              <a:spcBef>
                <a:spcPct val="0"/>
              </a:spcBef>
            </a:pPr>
            <a:r>
              <a:rPr lang="en-US" b="true" sz="2099">
                <a:solidFill>
                  <a:srgbClr val="FFFFFF"/>
                </a:solidFill>
                <a:latin typeface="Neo Tech Bold"/>
                <a:ea typeface="Neo Tech Bold"/>
                <a:cs typeface="Neo Tech Bold"/>
                <a:sym typeface="Neo Tech Bold"/>
              </a:rPr>
              <a:t> Strength Factors</a:t>
            </a:r>
          </a:p>
        </p:txBody>
      </p:sp>
      <p:sp>
        <p:nvSpPr>
          <p:cNvPr name="Freeform 14" id="14"/>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8536387" y="3283267"/>
            <a:ext cx="3570438" cy="2492376"/>
          </a:xfrm>
          <a:prstGeom prst="rect">
            <a:avLst/>
          </a:prstGeom>
        </p:spPr>
        <p:txBody>
          <a:bodyPr anchor="t" rtlCol="false" tIns="0" lIns="0" bIns="0" rIns="0">
            <a:spAutoFit/>
          </a:bodyPr>
          <a:lstStyle/>
          <a:p>
            <a:pPr algn="just">
              <a:lnSpc>
                <a:spcPts val="2799"/>
              </a:lnSpc>
              <a:spcBef>
                <a:spcPct val="0"/>
              </a:spcBef>
            </a:pPr>
          </a:p>
          <a:p>
            <a:pPr algn="just">
              <a:lnSpc>
                <a:spcPts val="2799"/>
              </a:lnSpc>
              <a:spcBef>
                <a:spcPct val="0"/>
              </a:spcBef>
            </a:pPr>
            <a:r>
              <a:rPr lang="en-US" sz="1999">
                <a:solidFill>
                  <a:srgbClr val="FFFFFF"/>
                </a:solidFill>
                <a:latin typeface="Neo Tech"/>
                <a:ea typeface="Neo Tech"/>
                <a:cs typeface="Neo Tech"/>
                <a:sym typeface="Neo Tech"/>
              </a:rPr>
              <a:t> We detect 4-digit numbers like 1999 or 2003, which often represent birth years or anniversaries — a common emotional habit and a major security risk.</a:t>
            </a:r>
          </a:p>
        </p:txBody>
      </p:sp>
      <p:sp>
        <p:nvSpPr>
          <p:cNvPr name="TextBox 17" id="17"/>
          <p:cNvSpPr txBox="true"/>
          <p:nvPr/>
        </p:nvSpPr>
        <p:spPr>
          <a:xfrm rot="0">
            <a:off x="13411749" y="3876182"/>
            <a:ext cx="3847551" cy="1787526"/>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Neo Tech"/>
                <a:ea typeface="Neo Tech"/>
                <a:cs typeface="Neo Tech"/>
                <a:sym typeface="Neo Tech"/>
              </a:rPr>
              <a:t>Passwords like "hello123", "qwerty", or "abcabc" are flagged for predictability. Repetition is easy to remember — and easy to crack.</a:t>
            </a:r>
          </a:p>
        </p:txBody>
      </p:sp>
      <p:sp>
        <p:nvSpPr>
          <p:cNvPr name="TextBox 18" id="18"/>
          <p:cNvSpPr txBox="true"/>
          <p:nvPr/>
        </p:nvSpPr>
        <p:spPr>
          <a:xfrm rot="0">
            <a:off x="8422662" y="6890703"/>
            <a:ext cx="3797887" cy="1787526"/>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Neo Tech"/>
                <a:ea typeface="Neo Tech"/>
                <a:cs typeface="Neo Tech"/>
                <a:sym typeface="Neo Tech"/>
              </a:rPr>
              <a:t>We scan for names, pets, places, or favorite words (e.g., “iloveyou”, “papa@2020”) that reveal emotional ties — making the password easier to guess.</a:t>
            </a:r>
          </a:p>
        </p:txBody>
      </p:sp>
      <p:sp>
        <p:nvSpPr>
          <p:cNvPr name="TextBox 19" id="19"/>
          <p:cNvSpPr txBox="true"/>
          <p:nvPr/>
        </p:nvSpPr>
        <p:spPr>
          <a:xfrm rot="0">
            <a:off x="13654717" y="6890703"/>
            <a:ext cx="4034852" cy="1787526"/>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Neo Tech"/>
                <a:ea typeface="Neo Tech"/>
                <a:cs typeface="Neo Tech"/>
                <a:sym typeface="Neo Tech"/>
              </a:rPr>
              <a:t>We reward passwords with symbols (!, @, #), uppercase/lowercase mix, and length (10+ characters), which show conscious effort toward stronger security.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14153947" y="4812052"/>
            <a:ext cx="8289535" cy="9287994"/>
          </a:xfrm>
          <a:custGeom>
            <a:avLst/>
            <a:gdLst/>
            <a:ahLst/>
            <a:cxnLst/>
            <a:rect r="r" b="b" t="t" l="l"/>
            <a:pathLst>
              <a:path h="9287994" w="8289535">
                <a:moveTo>
                  <a:pt x="0" y="0"/>
                </a:moveTo>
                <a:lnTo>
                  <a:pt x="8289535" y="0"/>
                </a:lnTo>
                <a:lnTo>
                  <a:pt x="8289535" y="9287995"/>
                </a:lnTo>
                <a:lnTo>
                  <a:pt x="0" y="9287995"/>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3780264" y="-331381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80000"/>
            </a:blip>
            <a:stretch>
              <a:fillRect l="0" t="0" r="0" b="0"/>
            </a:stretch>
          </a:blipFill>
        </p:spPr>
      </p:sp>
      <p:sp>
        <p:nvSpPr>
          <p:cNvPr name="TextBox 5" id="5"/>
          <p:cNvSpPr txBox="true"/>
          <p:nvPr/>
        </p:nvSpPr>
        <p:spPr>
          <a:xfrm rot="0">
            <a:off x="4865498" y="3098061"/>
            <a:ext cx="8557005" cy="645160"/>
          </a:xfrm>
          <a:prstGeom prst="rect">
            <a:avLst/>
          </a:prstGeom>
        </p:spPr>
        <p:txBody>
          <a:bodyPr anchor="t" rtlCol="false" tIns="0" lIns="0" bIns="0" rIns="0">
            <a:spAutoFit/>
          </a:bodyPr>
          <a:lstStyle/>
          <a:p>
            <a:pPr algn="ctr" marL="0" indent="0" lvl="0">
              <a:lnSpc>
                <a:spcPts val="4279"/>
              </a:lnSpc>
            </a:pPr>
            <a:r>
              <a:rPr lang="en-US" b="true" sz="3999">
                <a:solidFill>
                  <a:srgbClr val="FFFFFF"/>
                </a:solidFill>
                <a:latin typeface="Neo Tech Bold"/>
                <a:ea typeface="Neo Tech Bold"/>
                <a:cs typeface="Neo Tech Bold"/>
                <a:sym typeface="Neo Tech Bold"/>
              </a:rPr>
              <a:t>What We Discovered</a:t>
            </a:r>
          </a:p>
        </p:txBody>
      </p:sp>
      <p:sp>
        <p:nvSpPr>
          <p:cNvPr name="TextBox 6" id="6"/>
          <p:cNvSpPr txBox="true"/>
          <p:nvPr/>
        </p:nvSpPr>
        <p:spPr>
          <a:xfrm rot="0">
            <a:off x="1028700" y="7297327"/>
            <a:ext cx="4536473" cy="1082676"/>
          </a:xfrm>
          <a:prstGeom prst="rect">
            <a:avLst/>
          </a:prstGeom>
        </p:spPr>
        <p:txBody>
          <a:bodyPr anchor="t" rtlCol="false" tIns="0" lIns="0" bIns="0" rIns="0">
            <a:spAutoFit/>
          </a:bodyPr>
          <a:lstStyle/>
          <a:p>
            <a:pPr algn="l">
              <a:lnSpc>
                <a:spcPts val="2799"/>
              </a:lnSpc>
            </a:pPr>
            <a:r>
              <a:rPr lang="en-US" sz="1999" b="true">
                <a:solidFill>
                  <a:srgbClr val="FFFFFF"/>
                </a:solidFill>
                <a:latin typeface="Neo Tech Bold"/>
                <a:ea typeface="Neo Tech Bold"/>
                <a:cs typeface="Neo Tech Bold"/>
                <a:sym typeface="Neo Tech Bold"/>
              </a:rPr>
              <a:t>The Careless</a:t>
            </a:r>
          </a:p>
          <a:p>
            <a:pPr algn="l" marL="0" indent="0" lvl="0">
              <a:lnSpc>
                <a:spcPts val="2799"/>
              </a:lnSpc>
              <a:spcBef>
                <a:spcPct val="0"/>
              </a:spcBef>
            </a:pPr>
            <a:r>
              <a:rPr lang="en-US" b="true" sz="1999">
                <a:solidFill>
                  <a:srgbClr val="FFFFFF"/>
                </a:solidFill>
                <a:latin typeface="Neo Tech Bold"/>
                <a:ea typeface="Neo Tech Bold"/>
                <a:cs typeface="Neo Tech Bold"/>
                <a:sym typeface="Neo Tech Bold"/>
              </a:rPr>
              <a:t>Users reused weak passwords like admin123. Easy, but risky</a:t>
            </a:r>
          </a:p>
        </p:txBody>
      </p:sp>
      <p:sp>
        <p:nvSpPr>
          <p:cNvPr name="TextBox 7" id="7"/>
          <p:cNvSpPr txBox="true"/>
          <p:nvPr/>
        </p:nvSpPr>
        <p:spPr>
          <a:xfrm rot="0">
            <a:off x="5912481" y="7297327"/>
            <a:ext cx="3539769" cy="1435101"/>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FFFFFF"/>
                </a:solidFill>
                <a:latin typeface="Neo Tech Bold"/>
                <a:ea typeface="Neo Tech Bold"/>
                <a:cs typeface="Neo Tech Bold"/>
                <a:sym typeface="Neo Tech Bold"/>
              </a:rPr>
              <a:t>The Emotional</a:t>
            </a:r>
          </a:p>
          <a:p>
            <a:pPr algn="l" marL="0" indent="0" lvl="0">
              <a:lnSpc>
                <a:spcPts val="2799"/>
              </a:lnSpc>
              <a:spcBef>
                <a:spcPct val="0"/>
              </a:spcBef>
            </a:pPr>
            <a:r>
              <a:rPr lang="en-US" b="true" sz="1999" strike="noStrike" u="none">
                <a:solidFill>
                  <a:srgbClr val="FFFFFF"/>
                </a:solidFill>
                <a:latin typeface="Neo Tech Bold"/>
                <a:ea typeface="Neo Tech Bold"/>
                <a:cs typeface="Neo Tech Bold"/>
                <a:sym typeface="Neo Tech Bold"/>
              </a:rPr>
              <a:t>Passwords included names, dates, or personal words. Sentimental, yet predictable</a:t>
            </a:r>
          </a:p>
        </p:txBody>
      </p:sp>
      <p:sp>
        <p:nvSpPr>
          <p:cNvPr name="TextBox 8" id="8"/>
          <p:cNvSpPr txBox="true"/>
          <p:nvPr/>
        </p:nvSpPr>
        <p:spPr>
          <a:xfrm rot="0">
            <a:off x="10244358" y="7297327"/>
            <a:ext cx="2849250" cy="1435101"/>
          </a:xfrm>
          <a:prstGeom prst="rect">
            <a:avLst/>
          </a:prstGeom>
        </p:spPr>
        <p:txBody>
          <a:bodyPr anchor="t" rtlCol="false" tIns="0" lIns="0" bIns="0" rIns="0">
            <a:spAutoFit/>
          </a:bodyPr>
          <a:lstStyle/>
          <a:p>
            <a:pPr algn="l">
              <a:lnSpc>
                <a:spcPts val="2799"/>
              </a:lnSpc>
            </a:pPr>
            <a:r>
              <a:rPr lang="en-US" sz="1999" b="true">
                <a:solidFill>
                  <a:srgbClr val="FFFFFF"/>
                </a:solidFill>
                <a:latin typeface="Neo Tech Bold"/>
                <a:ea typeface="Neo Tech Bold"/>
                <a:cs typeface="Neo Tech Bold"/>
                <a:sym typeface="Neo Tech Bold"/>
              </a:rPr>
              <a:t>The Creative</a:t>
            </a:r>
          </a:p>
          <a:p>
            <a:pPr algn="l" marL="0" indent="0" lvl="0">
              <a:lnSpc>
                <a:spcPts val="2799"/>
              </a:lnSpc>
              <a:spcBef>
                <a:spcPct val="0"/>
              </a:spcBef>
            </a:pPr>
            <a:r>
              <a:rPr lang="en-US" b="true" sz="1999">
                <a:solidFill>
                  <a:srgbClr val="FFFFFF"/>
                </a:solidFill>
                <a:latin typeface="Neo Tech Bold"/>
                <a:ea typeface="Neo Tech Bold"/>
                <a:cs typeface="Neo Tech Bold"/>
                <a:sym typeface="Neo Tech Bold"/>
              </a:rPr>
              <a:t>Used symbols, mixed cases, and long strings. Strong and thoughtful.</a:t>
            </a:r>
          </a:p>
        </p:txBody>
      </p:sp>
      <p:sp>
        <p:nvSpPr>
          <p:cNvPr name="TextBox 9" id="9"/>
          <p:cNvSpPr txBox="true"/>
          <p:nvPr/>
        </p:nvSpPr>
        <p:spPr>
          <a:xfrm rot="0">
            <a:off x="14531883" y="7297327"/>
            <a:ext cx="3440180" cy="1787526"/>
          </a:xfrm>
          <a:prstGeom prst="rect">
            <a:avLst/>
          </a:prstGeom>
        </p:spPr>
        <p:txBody>
          <a:bodyPr anchor="t" rtlCol="false" tIns="0" lIns="0" bIns="0" rIns="0">
            <a:spAutoFit/>
          </a:bodyPr>
          <a:lstStyle/>
          <a:p>
            <a:pPr algn="l">
              <a:lnSpc>
                <a:spcPts val="2799"/>
              </a:lnSpc>
            </a:pPr>
            <a:r>
              <a:rPr lang="en-US" sz="1999" b="true">
                <a:solidFill>
                  <a:srgbClr val="FFFFFF"/>
                </a:solidFill>
                <a:latin typeface="Neo Tech Bold"/>
                <a:ea typeface="Neo Tech Bold"/>
                <a:cs typeface="Neo Tech Bold"/>
                <a:sym typeface="Neo Tech Bold"/>
              </a:rPr>
              <a:t>The Overthinker</a:t>
            </a:r>
          </a:p>
          <a:p>
            <a:pPr algn="l">
              <a:lnSpc>
                <a:spcPts val="2799"/>
              </a:lnSpc>
            </a:pPr>
            <a:r>
              <a:rPr lang="en-US" sz="1999" b="true">
                <a:solidFill>
                  <a:srgbClr val="FFFFFF"/>
                </a:solidFill>
                <a:latin typeface="Neo Tech Bold"/>
                <a:ea typeface="Neo Tech Bold"/>
                <a:cs typeface="Neo Tech Bold"/>
                <a:sym typeface="Neo Tech Bold"/>
              </a:rPr>
              <a:t>Very complex passwords, often hard to remember. Secure, but not practical.</a:t>
            </a:r>
          </a:p>
          <a:p>
            <a:pPr algn="l" marL="0" indent="0" lvl="0">
              <a:lnSpc>
                <a:spcPts val="2799"/>
              </a:lnSpc>
              <a:spcBef>
                <a:spcPct val="0"/>
              </a:spcBef>
            </a:pPr>
          </a:p>
        </p:txBody>
      </p:sp>
      <p:sp>
        <p:nvSpPr>
          <p:cNvPr name="Freeform 10" id="10"/>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028700" y="4907121"/>
            <a:ext cx="1793345" cy="1941617"/>
          </a:xfrm>
          <a:prstGeom prst="rect">
            <a:avLst/>
          </a:prstGeom>
        </p:spPr>
        <p:txBody>
          <a:bodyPr anchor="t" rtlCol="false" tIns="0" lIns="0" bIns="0" rIns="0">
            <a:spAutoFit/>
          </a:bodyPr>
          <a:lstStyle/>
          <a:p>
            <a:pPr algn="ctr">
              <a:lnSpc>
                <a:spcPts val="14398"/>
              </a:lnSpc>
              <a:spcBef>
                <a:spcPct val="0"/>
              </a:spcBef>
            </a:pPr>
            <a:r>
              <a:rPr lang="en-US" b="true" sz="10284">
                <a:solidFill>
                  <a:srgbClr val="FFFFFF"/>
                </a:solidFill>
                <a:latin typeface="Neo Tech Bold"/>
                <a:ea typeface="Neo Tech Bold"/>
                <a:cs typeface="Neo Tech Bold"/>
                <a:sym typeface="Neo Tech Bold"/>
              </a:rPr>
              <a:t>😅</a:t>
            </a:r>
          </a:p>
        </p:txBody>
      </p:sp>
      <p:sp>
        <p:nvSpPr>
          <p:cNvPr name="TextBox 13" id="13"/>
          <p:cNvSpPr txBox="true"/>
          <p:nvPr/>
        </p:nvSpPr>
        <p:spPr>
          <a:xfrm rot="0">
            <a:off x="5912481" y="4667250"/>
            <a:ext cx="2149787" cy="2335635"/>
          </a:xfrm>
          <a:prstGeom prst="rect">
            <a:avLst/>
          </a:prstGeom>
        </p:spPr>
        <p:txBody>
          <a:bodyPr anchor="t" rtlCol="false" tIns="0" lIns="0" bIns="0" rIns="0">
            <a:spAutoFit/>
          </a:bodyPr>
          <a:lstStyle/>
          <a:p>
            <a:pPr algn="ctr">
              <a:lnSpc>
                <a:spcPts val="17260"/>
              </a:lnSpc>
              <a:spcBef>
                <a:spcPct val="0"/>
              </a:spcBef>
            </a:pPr>
            <a:r>
              <a:rPr lang="en-US" b="true" sz="12328">
                <a:solidFill>
                  <a:srgbClr val="FFFFFF"/>
                </a:solidFill>
                <a:latin typeface="Neo Tech Bold"/>
                <a:ea typeface="Neo Tech Bold"/>
                <a:cs typeface="Neo Tech Bold"/>
                <a:sym typeface="Neo Tech Bold"/>
              </a:rPr>
              <a:t>❤️</a:t>
            </a:r>
          </a:p>
        </p:txBody>
      </p:sp>
      <p:sp>
        <p:nvSpPr>
          <p:cNvPr name="TextBox 14" id="14"/>
          <p:cNvSpPr txBox="true"/>
          <p:nvPr/>
        </p:nvSpPr>
        <p:spPr>
          <a:xfrm rot="0">
            <a:off x="10244358" y="5035199"/>
            <a:ext cx="1494013" cy="1616045"/>
          </a:xfrm>
          <a:prstGeom prst="rect">
            <a:avLst/>
          </a:prstGeom>
        </p:spPr>
        <p:txBody>
          <a:bodyPr anchor="t" rtlCol="false" tIns="0" lIns="0" bIns="0" rIns="0">
            <a:spAutoFit/>
          </a:bodyPr>
          <a:lstStyle/>
          <a:p>
            <a:pPr algn="ctr">
              <a:lnSpc>
                <a:spcPts val="11995"/>
              </a:lnSpc>
              <a:spcBef>
                <a:spcPct val="0"/>
              </a:spcBef>
            </a:pPr>
            <a:r>
              <a:rPr lang="en-US" b="true" sz="8568">
                <a:solidFill>
                  <a:srgbClr val="FFFFFF"/>
                </a:solidFill>
                <a:latin typeface="Neo Tech Bold"/>
                <a:ea typeface="Neo Tech Bold"/>
                <a:cs typeface="Neo Tech Bold"/>
                <a:sym typeface="Neo Tech Bold"/>
              </a:rPr>
              <a:t>🎨</a:t>
            </a:r>
          </a:p>
        </p:txBody>
      </p:sp>
      <p:sp>
        <p:nvSpPr>
          <p:cNvPr name="TextBox 15" id="15"/>
          <p:cNvSpPr txBox="true"/>
          <p:nvPr/>
        </p:nvSpPr>
        <p:spPr>
          <a:xfrm rot="0">
            <a:off x="14531883" y="5071785"/>
            <a:ext cx="1720090" cy="1776953"/>
          </a:xfrm>
          <a:prstGeom prst="rect">
            <a:avLst/>
          </a:prstGeom>
        </p:spPr>
        <p:txBody>
          <a:bodyPr anchor="t" rtlCol="false" tIns="0" lIns="0" bIns="0" rIns="0">
            <a:spAutoFit/>
          </a:bodyPr>
          <a:lstStyle/>
          <a:p>
            <a:pPr algn="ctr">
              <a:lnSpc>
                <a:spcPts val="13135"/>
              </a:lnSpc>
              <a:spcBef>
                <a:spcPct val="0"/>
              </a:spcBef>
            </a:pPr>
            <a:r>
              <a:rPr lang="en-US" b="true" sz="9382">
                <a:solidFill>
                  <a:srgbClr val="FFFFFF"/>
                </a:solidFill>
                <a:latin typeface="Neo Tech Bold"/>
                <a:ea typeface="Neo Tech Bold"/>
                <a:cs typeface="Neo Tech Bold"/>
                <a:sym typeface="Neo Tech Bold"/>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3076648" y="-311606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80000"/>
            </a:blip>
            <a:stretch>
              <a:fillRect l="0" t="0" r="0" b="0"/>
            </a:stretch>
          </a:blipFill>
        </p:spPr>
      </p:sp>
      <p:sp>
        <p:nvSpPr>
          <p:cNvPr name="Freeform 5" id="5"/>
          <p:cNvSpPr/>
          <p:nvPr/>
        </p:nvSpPr>
        <p:spPr>
          <a:xfrm flipH="false" flipV="false" rot="0">
            <a:off x="12532255" y="4183270"/>
            <a:ext cx="3227977" cy="3043982"/>
          </a:xfrm>
          <a:custGeom>
            <a:avLst/>
            <a:gdLst/>
            <a:ahLst/>
            <a:cxnLst/>
            <a:rect r="r" b="b" t="t" l="l"/>
            <a:pathLst>
              <a:path h="3043982" w="3227977">
                <a:moveTo>
                  <a:pt x="0" y="0"/>
                </a:moveTo>
                <a:lnTo>
                  <a:pt x="3227977" y="0"/>
                </a:lnTo>
                <a:lnTo>
                  <a:pt x="3227977" y="3043982"/>
                </a:lnTo>
                <a:lnTo>
                  <a:pt x="0" y="3043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610382" y="4183270"/>
            <a:ext cx="2990589" cy="3054024"/>
          </a:xfrm>
          <a:custGeom>
            <a:avLst/>
            <a:gdLst/>
            <a:ahLst/>
            <a:cxnLst/>
            <a:rect r="r" b="b" t="t" l="l"/>
            <a:pathLst>
              <a:path h="3054024" w="2990589">
                <a:moveTo>
                  <a:pt x="0" y="0"/>
                </a:moveTo>
                <a:lnTo>
                  <a:pt x="2990589" y="0"/>
                </a:lnTo>
                <a:lnTo>
                  <a:pt x="2990589" y="3054024"/>
                </a:lnTo>
                <a:lnTo>
                  <a:pt x="0" y="3054024"/>
                </a:lnTo>
                <a:lnTo>
                  <a:pt x="0" y="0"/>
                </a:lnTo>
                <a:close/>
              </a:path>
            </a:pathLst>
          </a:custGeom>
          <a:blipFill>
            <a:blip r:embed="rId9"/>
            <a:stretch>
              <a:fillRect l="-87325" t="-3181" r="0" b="0"/>
            </a:stretch>
          </a:blipFill>
        </p:spPr>
      </p:sp>
      <p:sp>
        <p:nvSpPr>
          <p:cNvPr name="Freeform 9" id="9"/>
          <p:cNvSpPr/>
          <p:nvPr/>
        </p:nvSpPr>
        <p:spPr>
          <a:xfrm flipH="false" flipV="false" rot="0">
            <a:off x="2403228" y="4183270"/>
            <a:ext cx="3142682" cy="3142682"/>
          </a:xfrm>
          <a:custGeom>
            <a:avLst/>
            <a:gdLst/>
            <a:ahLst/>
            <a:cxnLst/>
            <a:rect r="r" b="b" t="t" l="l"/>
            <a:pathLst>
              <a:path h="3142682" w="3142682">
                <a:moveTo>
                  <a:pt x="0" y="0"/>
                </a:moveTo>
                <a:lnTo>
                  <a:pt x="3142683" y="0"/>
                </a:lnTo>
                <a:lnTo>
                  <a:pt x="3142683" y="3142682"/>
                </a:lnTo>
                <a:lnTo>
                  <a:pt x="0" y="3142682"/>
                </a:lnTo>
                <a:lnTo>
                  <a:pt x="0" y="0"/>
                </a:lnTo>
                <a:close/>
              </a:path>
            </a:pathLst>
          </a:custGeom>
          <a:blipFill>
            <a:blip r:embed="rId10"/>
            <a:stretch>
              <a:fillRect l="0" t="0" r="0" b="0"/>
            </a:stretch>
          </a:blipFill>
        </p:spPr>
      </p:sp>
      <p:sp>
        <p:nvSpPr>
          <p:cNvPr name="Freeform 10" id="10"/>
          <p:cNvSpPr/>
          <p:nvPr/>
        </p:nvSpPr>
        <p:spPr>
          <a:xfrm flipH="false" flipV="false" rot="0">
            <a:off x="12532255" y="4183270"/>
            <a:ext cx="3501372" cy="3054024"/>
          </a:xfrm>
          <a:custGeom>
            <a:avLst/>
            <a:gdLst/>
            <a:ahLst/>
            <a:cxnLst/>
            <a:rect r="r" b="b" t="t" l="l"/>
            <a:pathLst>
              <a:path h="3054024" w="3501372">
                <a:moveTo>
                  <a:pt x="0" y="0"/>
                </a:moveTo>
                <a:lnTo>
                  <a:pt x="3501371" y="0"/>
                </a:lnTo>
                <a:lnTo>
                  <a:pt x="3501371" y="3054024"/>
                </a:lnTo>
                <a:lnTo>
                  <a:pt x="0" y="3054024"/>
                </a:lnTo>
                <a:lnTo>
                  <a:pt x="0" y="0"/>
                </a:lnTo>
                <a:close/>
              </a:path>
            </a:pathLst>
          </a:custGeom>
          <a:blipFill>
            <a:blip r:embed="rId11"/>
            <a:stretch>
              <a:fillRect l="0" t="0" r="0" b="-14647"/>
            </a:stretch>
          </a:blipFill>
        </p:spPr>
      </p:sp>
      <p:sp>
        <p:nvSpPr>
          <p:cNvPr name="TextBox 11" id="11"/>
          <p:cNvSpPr txBox="true"/>
          <p:nvPr/>
        </p:nvSpPr>
        <p:spPr>
          <a:xfrm rot="0">
            <a:off x="6425497" y="2078407"/>
            <a:ext cx="6651151" cy="645160"/>
          </a:xfrm>
          <a:prstGeom prst="rect">
            <a:avLst/>
          </a:prstGeom>
        </p:spPr>
        <p:txBody>
          <a:bodyPr anchor="t" rtlCol="false" tIns="0" lIns="0" bIns="0" rIns="0">
            <a:spAutoFit/>
          </a:bodyPr>
          <a:lstStyle/>
          <a:p>
            <a:pPr algn="ctr" marL="0" indent="0" lvl="0">
              <a:lnSpc>
                <a:spcPts val="4279"/>
              </a:lnSpc>
            </a:pPr>
            <a:r>
              <a:rPr lang="en-US" b="true" sz="3999">
                <a:solidFill>
                  <a:srgbClr val="FFFFFF"/>
                </a:solidFill>
                <a:latin typeface="Neo Tech Bold"/>
                <a:ea typeface="Neo Tech Bold"/>
                <a:cs typeface="Neo Tech Bold"/>
                <a:sym typeface="Neo Tech Bold"/>
              </a:rPr>
              <a:t> Where We’re Headed Next</a:t>
            </a:r>
          </a:p>
        </p:txBody>
      </p:sp>
      <p:sp>
        <p:nvSpPr>
          <p:cNvPr name="TextBox 12" id="12"/>
          <p:cNvSpPr txBox="true"/>
          <p:nvPr/>
        </p:nvSpPr>
        <p:spPr>
          <a:xfrm rot="0">
            <a:off x="2527768" y="7579841"/>
            <a:ext cx="2893602" cy="730251"/>
          </a:xfrm>
          <a:prstGeom prst="rect">
            <a:avLst/>
          </a:prstGeom>
        </p:spPr>
        <p:txBody>
          <a:bodyPr anchor="t" rtlCol="false" tIns="0" lIns="0" bIns="0" rIns="0">
            <a:spAutoFit/>
          </a:bodyPr>
          <a:lstStyle/>
          <a:p>
            <a:pPr algn="ctr" marL="0" indent="0" lvl="0">
              <a:lnSpc>
                <a:spcPts val="2799"/>
              </a:lnSpc>
              <a:spcBef>
                <a:spcPct val="0"/>
              </a:spcBef>
            </a:pPr>
            <a:r>
              <a:rPr lang="en-US" b="true" sz="1999">
                <a:solidFill>
                  <a:srgbClr val="FFFFFF"/>
                </a:solidFill>
                <a:latin typeface="Neo Tech Bold"/>
                <a:ea typeface="Neo Tech Bold"/>
                <a:cs typeface="Neo Tech Bold"/>
                <a:sym typeface="Neo Tech Bold"/>
              </a:rPr>
              <a:t>Visual Dashboards for Feedback</a:t>
            </a:r>
          </a:p>
        </p:txBody>
      </p:sp>
      <p:sp>
        <p:nvSpPr>
          <p:cNvPr name="TextBox 13" id="13"/>
          <p:cNvSpPr txBox="true"/>
          <p:nvPr/>
        </p:nvSpPr>
        <p:spPr>
          <a:xfrm rot="0">
            <a:off x="7697199" y="7579841"/>
            <a:ext cx="2893602" cy="377826"/>
          </a:xfrm>
          <a:prstGeom prst="rect">
            <a:avLst/>
          </a:prstGeom>
        </p:spPr>
        <p:txBody>
          <a:bodyPr anchor="t" rtlCol="false" tIns="0" lIns="0" bIns="0" rIns="0">
            <a:spAutoFit/>
          </a:bodyPr>
          <a:lstStyle/>
          <a:p>
            <a:pPr algn="ctr" marL="0" indent="0" lvl="0">
              <a:lnSpc>
                <a:spcPts val="2799"/>
              </a:lnSpc>
              <a:spcBef>
                <a:spcPct val="0"/>
              </a:spcBef>
            </a:pPr>
            <a:r>
              <a:rPr lang="en-US" b="true" sz="1999">
                <a:solidFill>
                  <a:srgbClr val="FFFFFF"/>
                </a:solidFill>
                <a:latin typeface="Neo Tech Bold"/>
                <a:ea typeface="Neo Tech Bold"/>
                <a:cs typeface="Neo Tech Bold"/>
                <a:sym typeface="Neo Tech Bold"/>
              </a:rPr>
              <a:t> Mobile App</a:t>
            </a:r>
          </a:p>
        </p:txBody>
      </p:sp>
      <p:sp>
        <p:nvSpPr>
          <p:cNvPr name="TextBox 14" id="14"/>
          <p:cNvSpPr txBox="true"/>
          <p:nvPr/>
        </p:nvSpPr>
        <p:spPr>
          <a:xfrm rot="0">
            <a:off x="12866630" y="7579841"/>
            <a:ext cx="2893602" cy="730251"/>
          </a:xfrm>
          <a:prstGeom prst="rect">
            <a:avLst/>
          </a:prstGeom>
        </p:spPr>
        <p:txBody>
          <a:bodyPr anchor="t" rtlCol="false" tIns="0" lIns="0" bIns="0" rIns="0">
            <a:spAutoFit/>
          </a:bodyPr>
          <a:lstStyle/>
          <a:p>
            <a:pPr algn="ctr" marL="0" indent="0" lvl="0">
              <a:lnSpc>
                <a:spcPts val="2799"/>
              </a:lnSpc>
              <a:spcBef>
                <a:spcPct val="0"/>
              </a:spcBef>
            </a:pPr>
            <a:r>
              <a:rPr lang="en-US" b="true" sz="1999">
                <a:solidFill>
                  <a:srgbClr val="FFFFFF"/>
                </a:solidFill>
                <a:latin typeface="Neo Tech Bold"/>
                <a:ea typeface="Neo Tech Bold"/>
                <a:cs typeface="Neo Tech Bold"/>
                <a:sym typeface="Neo Tech Bold"/>
              </a:rPr>
              <a:t>Gamified Learning Experience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DAGnPkkPaAc</dc:identifier>
  <dcterms:modified xsi:type="dcterms:W3CDTF">2011-08-01T06:04:30Z</dcterms:modified>
  <cp:revision>1</cp:revision>
  <dc:title>CYBER SECURITY</dc:title>
</cp:coreProperties>
</file>